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772400" cy="10058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FF"/>
    <a:srgbClr val="0066FF"/>
    <a:srgbClr val="F26322"/>
    <a:srgbClr val="043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106" autoAdjust="0"/>
  </p:normalViewPr>
  <p:slideViewPr>
    <p:cSldViewPr>
      <p:cViewPr varScale="1">
        <p:scale>
          <a:sx n="52" d="100"/>
          <a:sy n="52" d="100"/>
        </p:scale>
        <p:origin x="2322" y="36"/>
      </p:cViewPr>
      <p:guideLst>
        <p:guide orient="horz" pos="2880"/>
        <p:guide pos="166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50446" y="3118104"/>
            <a:ext cx="5105054"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900892" y="5632704"/>
            <a:ext cx="420416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00297" y="2313432"/>
            <a:ext cx="261258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93062" y="2313432"/>
            <a:ext cx="261258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00297" y="402336"/>
            <a:ext cx="5405351"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00297" y="2313432"/>
            <a:ext cx="5405351"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42021" y="9354312"/>
            <a:ext cx="192190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00298" y="9354312"/>
            <a:ext cx="1381367"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8/16/2022</a:t>
            </a:fld>
            <a:endParaRPr lang="en-US"/>
          </a:p>
        </p:txBody>
      </p:sp>
      <p:sp>
        <p:nvSpPr>
          <p:cNvPr id="6" name="Holder 6"/>
          <p:cNvSpPr>
            <a:spLocks noGrp="1"/>
          </p:cNvSpPr>
          <p:nvPr>
            <p:ph type="sldNum" sz="quarter" idx="7"/>
          </p:nvPr>
        </p:nvSpPr>
        <p:spPr>
          <a:xfrm>
            <a:off x="4324281" y="9354312"/>
            <a:ext cx="1381367"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YWI5OTVlODUtZWYwYS00NzJhLTkxNDktMGJhYTIzOGFiNjgw%40thread.v2/0?context=%7b%22Tid%22%3a%225f5c2410-cd60-4dbe-b97e-3c9c38140272%22%2c%22Oid%22%3a%22916a304d-eab1-46aa-b99e-6b309f27be39%22%7d"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2.emf"/><Relationship Id="rId4" Type="http://schemas.openxmlformats.org/officeDocument/2006/relationships/hyperlink" Target="tel:+14302051142,,462446343# "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 name="Picture 30" descr="Graphical user interface, application&#10;&#10;Description automatically generated">
            <a:extLst>
              <a:ext uri="{FF2B5EF4-FFF2-40B4-BE49-F238E27FC236}">
                <a16:creationId xmlns:a16="http://schemas.microsoft.com/office/drawing/2014/main" id="{E1B2E707-74F5-064D-B42F-592F2211B5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 y="0"/>
            <a:ext cx="7772400" cy="10058400"/>
          </a:xfrm>
          <a:prstGeom prst="rect">
            <a:avLst/>
          </a:prstGeom>
        </p:spPr>
      </p:pic>
      <p:sp>
        <p:nvSpPr>
          <p:cNvPr id="4" name="TextBox 3">
            <a:extLst>
              <a:ext uri="{FF2B5EF4-FFF2-40B4-BE49-F238E27FC236}">
                <a16:creationId xmlns:a16="http://schemas.microsoft.com/office/drawing/2014/main" id="{5535A0D9-C393-4601-B066-58C83A133BAA}"/>
              </a:ext>
            </a:extLst>
          </p:cNvPr>
          <p:cNvSpPr txBox="1"/>
          <p:nvPr/>
        </p:nvSpPr>
        <p:spPr>
          <a:xfrm>
            <a:off x="0" y="1715951"/>
            <a:ext cx="7772400" cy="553998"/>
          </a:xfrm>
          <a:prstGeom prst="rect">
            <a:avLst/>
          </a:prstGeom>
          <a:solidFill>
            <a:schemeClr val="accent1">
              <a:lumMod val="20000"/>
              <a:lumOff val="80000"/>
            </a:schemeClr>
          </a:solidFill>
        </p:spPr>
        <p:txBody>
          <a:bodyPr wrap="square">
            <a:spAutoFit/>
          </a:bodyPr>
          <a:lstStyle/>
          <a:p>
            <a:pPr algn="ctr"/>
            <a:r>
              <a:rPr lang="en-US" b="1" dirty="0">
                <a:solidFill>
                  <a:srgbClr val="F26322"/>
                </a:solidFill>
                <a:latin typeface="Arial" panose="020B0604020202020204"/>
              </a:rPr>
              <a:t> Monthly </a:t>
            </a:r>
            <a:r>
              <a:rPr lang="en-US" b="1" i="1" dirty="0">
                <a:solidFill>
                  <a:srgbClr val="F26322"/>
                </a:solidFill>
                <a:latin typeface="Arial" panose="020B0604020202020204"/>
              </a:rPr>
              <a:t>Grand Rounds </a:t>
            </a:r>
            <a:r>
              <a:rPr lang="en-US" b="1" dirty="0">
                <a:solidFill>
                  <a:srgbClr val="F26322"/>
                </a:solidFill>
                <a:latin typeface="Arial" panose="020B0604020202020204"/>
              </a:rPr>
              <a:t>– Teams Broadcast</a:t>
            </a:r>
          </a:p>
          <a:p>
            <a:pPr algn="ctr"/>
            <a:r>
              <a:rPr lang="en-US" sz="1200" b="1" i="1" dirty="0">
                <a:solidFill>
                  <a:srgbClr val="F26322"/>
                </a:solidFill>
                <a:latin typeface="Arial" panose="020B0604020202020204"/>
              </a:rPr>
              <a:t>Sponsored and Coordinated by The Department of Medical Education</a:t>
            </a:r>
          </a:p>
        </p:txBody>
      </p:sp>
      <p:sp>
        <p:nvSpPr>
          <p:cNvPr id="2" name="Rectangle 1">
            <a:extLst>
              <a:ext uri="{FF2B5EF4-FFF2-40B4-BE49-F238E27FC236}">
                <a16:creationId xmlns:a16="http://schemas.microsoft.com/office/drawing/2014/main" id="{D58B55FD-2F0A-4C2D-AEC5-D4419B454EE3}"/>
              </a:ext>
            </a:extLst>
          </p:cNvPr>
          <p:cNvSpPr/>
          <p:nvPr/>
        </p:nvSpPr>
        <p:spPr>
          <a:xfrm>
            <a:off x="2743200" y="2667000"/>
            <a:ext cx="48641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12F575-DE98-4FEE-BEA7-04577D0C98F3}"/>
              </a:ext>
            </a:extLst>
          </p:cNvPr>
          <p:cNvSpPr txBox="1"/>
          <p:nvPr/>
        </p:nvSpPr>
        <p:spPr>
          <a:xfrm>
            <a:off x="189476" y="2257249"/>
            <a:ext cx="7302218" cy="9110186"/>
          </a:xfrm>
          <a:prstGeom prst="rect">
            <a:avLst/>
          </a:prstGeom>
          <a:noFill/>
        </p:spPr>
        <p:txBody>
          <a:bodyPr wrap="square" rtlCol="0">
            <a:spAutoFit/>
          </a:bodyPr>
          <a:lstStyle/>
          <a:p>
            <a:pPr marL="114300" indent="-114300"/>
            <a:r>
              <a:rPr lang="en-US" sz="2000" b="1" dirty="0">
                <a:solidFill>
                  <a:schemeClr val="tx2">
                    <a:lumMod val="75000"/>
                  </a:schemeClr>
                </a:solidFill>
                <a:latin typeface="Arial Black" panose="020B0A04020102020204" pitchFamily="34" charset="0"/>
              </a:rPr>
              <a:t>Tuesday, August 23, 2022</a:t>
            </a:r>
          </a:p>
          <a:p>
            <a:pPr marL="0" marR="0" algn="r">
              <a:spcBef>
                <a:spcPts val="0"/>
              </a:spcBef>
              <a:spcAft>
                <a:spcPts val="0"/>
              </a:spcAft>
            </a:pPr>
            <a:r>
              <a:rPr lang="en-US" b="1" dirty="0">
                <a:solidFill>
                  <a:schemeClr val="tx2">
                    <a:lumMod val="75000"/>
                  </a:schemeClr>
                </a:solidFill>
                <a:latin typeface="Arial" panose="020B0604020202020204" pitchFamily="34" charset="0"/>
                <a:cs typeface="Arial" panose="020B0604020202020204" pitchFamily="34" charset="0"/>
              </a:rPr>
              <a:t>12:00-1:00pm</a:t>
            </a:r>
            <a:r>
              <a:rPr lang="en-US" sz="1600" b="1" dirty="0">
                <a:solidFill>
                  <a:schemeClr val="tx2">
                    <a:lumMod val="75000"/>
                  </a:schemeClr>
                </a:solidFill>
                <a:latin typeface="Arial" panose="020B0604020202020204" pitchFamily="34" charset="0"/>
                <a:cs typeface="Arial" panose="020B0604020202020204" pitchFamily="34" charset="0"/>
              </a:rPr>
              <a:t>		</a:t>
            </a:r>
            <a:r>
              <a:rPr lang="en-US" sz="1200" u="sng" dirty="0">
                <a:solidFill>
                  <a:srgbClr val="6264A7"/>
                </a:solidFill>
                <a:effectLst/>
                <a:latin typeface="Segoe UI Semibold" panose="020B0702040204020203" pitchFamily="34" charset="0"/>
                <a:ea typeface="Calibri" panose="020F0502020204030204" pitchFamily="34" charset="0"/>
                <a:hlinkClick r:id="rId3"/>
              </a:rPr>
              <a:t>Click here to join the meeting</a:t>
            </a:r>
            <a:r>
              <a:rPr lang="en-US" sz="1200" dirty="0">
                <a:solidFill>
                  <a:srgbClr val="252424"/>
                </a:solidFill>
                <a:effectLst/>
                <a:latin typeface="Segoe UI" panose="020B0502040204020203" pitchFamily="34" charset="0"/>
                <a:ea typeface="Calibri" panose="020F0502020204030204" pitchFamily="34" charset="0"/>
              </a:rPr>
              <a:t> </a:t>
            </a:r>
            <a:r>
              <a:rPr lang="en-US" sz="1200" b="1" dirty="0">
                <a:solidFill>
                  <a:srgbClr val="252424"/>
                </a:solidFill>
                <a:effectLst/>
                <a:latin typeface="Segoe UI" panose="020B0502040204020203" pitchFamily="34" charset="0"/>
                <a:ea typeface="Calibri" panose="020F0502020204030204" pitchFamily="34" charset="0"/>
              </a:rPr>
              <a:t>Or call in (audio only)</a:t>
            </a:r>
            <a:r>
              <a:rPr lang="en-US" sz="1200" dirty="0">
                <a:solidFill>
                  <a:srgbClr val="252424"/>
                </a:solidFill>
                <a:effectLst/>
                <a:latin typeface="Segoe UI" panose="020B0502040204020203"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0" marR="0" algn="r">
              <a:spcBef>
                <a:spcPts val="0"/>
              </a:spcBef>
              <a:spcAft>
                <a:spcPts val="0"/>
              </a:spcAft>
            </a:pPr>
            <a:r>
              <a:rPr lang="en-US" sz="1200" u="sng" dirty="0">
                <a:solidFill>
                  <a:srgbClr val="6264A7"/>
                </a:solidFill>
                <a:effectLst/>
                <a:latin typeface="Segoe UI" panose="020B0502040204020203" pitchFamily="34" charset="0"/>
                <a:ea typeface="Calibri" panose="020F0502020204030204" pitchFamily="34" charset="0"/>
                <a:hlinkClick r:id="rId4"/>
              </a:rPr>
              <a:t>+1 430-205-1142,,462446343#</a:t>
            </a:r>
            <a:r>
              <a:rPr lang="en-US" sz="1200" dirty="0">
                <a:solidFill>
                  <a:srgbClr val="252424"/>
                </a:solidFill>
                <a:effectLst/>
                <a:latin typeface="Segoe UI" panose="020B0502040204020203" pitchFamily="34" charset="0"/>
                <a:ea typeface="Calibri" panose="020F0502020204030204" pitchFamily="34" charset="0"/>
              </a:rPr>
              <a:t> , Tyler Phone Conf.  ID: 462 446 343# </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b="1" dirty="0">
                <a:solidFill>
                  <a:schemeClr val="tx2">
                    <a:lumMod val="75000"/>
                  </a:schemeClr>
                </a:solidFill>
                <a:latin typeface="Arial" panose="020B0604020202020204" pitchFamily="34" charset="0"/>
                <a:cs typeface="Arial" panose="020B0604020202020204" pitchFamily="34" charset="0"/>
              </a:rPr>
              <a:t>        </a:t>
            </a:r>
            <a:r>
              <a:rPr lang="en-US" sz="1600" b="1" dirty="0">
                <a:solidFill>
                  <a:schemeClr val="tx2">
                    <a:lumMod val="75000"/>
                  </a:schemeClr>
                </a:solidFill>
                <a:latin typeface="Arial" panose="020B0604020202020204" pitchFamily="34" charset="0"/>
                <a:cs typeface="Arial" panose="020B0604020202020204" pitchFamily="34" charset="0"/>
              </a:rPr>
              <a:t> </a:t>
            </a:r>
            <a:endParaRPr lang="en-US" sz="1600" dirty="0">
              <a:latin typeface="Calibri" panose="020F0502020204030204" pitchFamily="34" charset="0"/>
            </a:endParaRPr>
          </a:p>
          <a:p>
            <a:pPr marR="0" indent="292100" algn="ctr">
              <a:spcBef>
                <a:spcPts val="0"/>
              </a:spcBef>
              <a:spcAft>
                <a:spcPts val="0"/>
              </a:spcAft>
            </a:pPr>
            <a:r>
              <a:rPr lang="en-US" sz="4000" dirty="0">
                <a:solidFill>
                  <a:schemeClr val="accent6">
                    <a:lumMod val="75000"/>
                  </a:schemeClr>
                </a:solidFill>
                <a:latin typeface="Arial Black" panose="020B0A04020102020204" pitchFamily="34" charset="0"/>
              </a:rPr>
              <a:t>Becoming an Ally</a:t>
            </a:r>
          </a:p>
          <a:p>
            <a:pPr algn="ctr"/>
            <a:endParaRPr lang="en-US" sz="800" b="1" dirty="0">
              <a:solidFill>
                <a:schemeClr val="tx2">
                  <a:lumMod val="75000"/>
                </a:schemeClr>
              </a:solidFill>
            </a:endParaRPr>
          </a:p>
          <a:p>
            <a:pPr algn="ctr"/>
            <a:r>
              <a:rPr lang="en-US" sz="1400" b="1" dirty="0">
                <a:solidFill>
                  <a:schemeClr val="tx2">
                    <a:lumMod val="75000"/>
                  </a:schemeClr>
                </a:solidFill>
              </a:rPr>
              <a:t>Speaker:</a:t>
            </a:r>
          </a:p>
          <a:p>
            <a:pPr algn="ctr"/>
            <a:endParaRPr lang="en-US" sz="1400" dirty="0">
              <a:solidFill>
                <a:srgbClr val="0066CC"/>
              </a:solidFill>
            </a:endParaRPr>
          </a:p>
          <a:p>
            <a:pPr marL="0" marR="0" algn="ctr">
              <a:spcBef>
                <a:spcPts val="0"/>
              </a:spcBef>
              <a:spcAft>
                <a:spcPts val="0"/>
              </a:spcAft>
            </a:pPr>
            <a:r>
              <a:rPr lang="en-US" sz="16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16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Sunny </a:t>
            </a:r>
            <a:r>
              <a:rPr lang="en-US" sz="1600" b="1" dirty="0" err="1">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Nakae</a:t>
            </a:r>
            <a:r>
              <a:rPr lang="en-US" sz="16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MSW, </a:t>
            </a:r>
            <a:r>
              <a:rPr lang="en-US" sz="1600" b="1" dirty="0" err="1">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Ph.D</a:t>
            </a:r>
            <a:endParaRPr lang="en-US" sz="16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Associate Dean, Equity, Diversity, Inclusion &amp; Partnership</a:t>
            </a:r>
          </a:p>
          <a:p>
            <a:pPr marL="0" marR="0" algn="ctr">
              <a:spcBef>
                <a:spcPts val="0"/>
              </a:spcBef>
              <a:spcAft>
                <a:spcPts val="0"/>
              </a:spcAft>
            </a:pPr>
            <a:r>
              <a:rPr lang="en-US" sz="14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Associate Professor,  Medical Education</a:t>
            </a:r>
          </a:p>
          <a:p>
            <a:pPr marL="0" marR="0" algn="ctr">
              <a:spcBef>
                <a:spcPts val="0"/>
              </a:spcBef>
              <a:spcAft>
                <a:spcPts val="0"/>
              </a:spcAft>
            </a:pPr>
            <a:r>
              <a:rPr lang="en-US" sz="14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California University of Science and Medicine</a:t>
            </a:r>
          </a:p>
          <a:p>
            <a:pPr marL="0" marR="0" algn="ctr">
              <a:spcBef>
                <a:spcPts val="0"/>
              </a:spcBef>
              <a:spcAft>
                <a:spcPts val="0"/>
              </a:spcAft>
            </a:pPr>
            <a:r>
              <a:rPr lang="en-US" sz="14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Colton, CA</a:t>
            </a:r>
          </a:p>
          <a:p>
            <a:pPr marL="0" marR="0" algn="ctr">
              <a:spcBef>
                <a:spcPts val="0"/>
              </a:spcBef>
              <a:spcAft>
                <a:spcPts val="0"/>
              </a:spcAft>
            </a:pPr>
            <a:endParaRPr lang="en-US" sz="1400" b="1" i="1" dirty="0">
              <a:solidFill>
                <a:schemeClr val="accent1">
                  <a:lumMod val="50000"/>
                </a:schemeClr>
              </a:solidFill>
              <a:effectLst/>
              <a:latin typeface="Calibri" panose="020F0502020204030204" pitchFamily="34" charset="0"/>
              <a:ea typeface="Calibri" panose="020F0502020204030204" pitchFamily="34" charset="0"/>
            </a:endParaRPr>
          </a:p>
          <a:p>
            <a:pPr marL="0" indent="0" algn="ctr">
              <a:lnSpc>
                <a:spcPct val="100000"/>
              </a:lnSpc>
              <a:spcBef>
                <a:spcPts val="0"/>
              </a:spcBef>
              <a:buNone/>
            </a:pPr>
            <a:r>
              <a:rPr lang="en-US" sz="1200" b="1" dirty="0">
                <a:solidFill>
                  <a:prstClr val="black"/>
                </a:solidFill>
                <a:latin typeface="Arial" panose="020B0604020202020204"/>
              </a:rPr>
              <a:t>Objectives:</a:t>
            </a:r>
            <a:endParaRPr kumimoji="0" lang="en-US" sz="1200" b="1" strike="noStrike" kern="1200" cap="none" spc="0" normalizeH="0" baseline="0" noProof="0" dirty="0">
              <a:ln>
                <a:noFill/>
              </a:ln>
              <a:solidFill>
                <a:prstClr val="black"/>
              </a:solidFill>
              <a:effectLst/>
              <a:uLnTx/>
              <a:uFillTx/>
              <a:latin typeface="Arial" panose="020B0604020202020204"/>
              <a:ea typeface="+mn-ea"/>
              <a:cs typeface="+mn-cs"/>
            </a:endParaRPr>
          </a:p>
          <a:p>
            <a:pPr algn="ctr"/>
            <a:endParaRPr lang="en-US" sz="800" dirty="0">
              <a:solidFill>
                <a:schemeClr val="tx2">
                  <a:lumMod val="75000"/>
                </a:schemeClr>
              </a:solidFill>
            </a:endParaRPr>
          </a:p>
          <a:p>
            <a:pPr marL="0" marR="0">
              <a:spcBef>
                <a:spcPts val="0"/>
              </a:spcBef>
              <a:spcAft>
                <a:spcPts val="0"/>
              </a:spcAft>
            </a:pPr>
            <a:r>
              <a:rPr lang="en-US" sz="1100" dirty="0">
                <a:latin typeface="Arial" panose="020B0604020202020204" pitchFamily="34" charset="0"/>
                <a:cs typeface="Arial" panose="020B0604020202020204" pitchFamily="34" charset="0"/>
              </a:rPr>
              <a:t>At the end of this presentation, participants should have increased information to d</a:t>
            </a:r>
            <a:r>
              <a:rPr lang="en-US" sz="1100" dirty="0">
                <a:effectLst/>
                <a:latin typeface="Arial" panose="020B0604020202020204" pitchFamily="34" charset="0"/>
                <a:ea typeface="Calibri" panose="020F0502020204030204" pitchFamily="34" charset="0"/>
                <a:cs typeface="Arial" panose="020B0604020202020204" pitchFamily="34" charset="0"/>
              </a:rPr>
              <a:t>iscuss allyship and what being an ally means, be aware of how identity shapes lived experiences, recognize the importance of allies in combating and correcting injustice and mistreatment, explore the ally framework and lifelong ally skills and commit to continued development and implementation/action of ally skills.</a:t>
            </a:r>
          </a:p>
          <a:p>
            <a:pPr marL="0" marR="0">
              <a:spcBef>
                <a:spcPts val="0"/>
              </a:spcBef>
              <a:spcAft>
                <a:spcPts val="0"/>
              </a:spcAft>
            </a:pPr>
            <a:endParaRPr lang="en-US" sz="1100" b="1" i="1" dirty="0">
              <a:latin typeface="Arial" panose="020B0604020202020204" pitchFamily="34" charset="0"/>
              <a:cs typeface="Arial" panose="020B0604020202020204" pitchFamily="34" charset="0"/>
            </a:endParaRPr>
          </a:p>
          <a:p>
            <a:pPr marR="0" lvl="0" algn="ctr">
              <a:spcBef>
                <a:spcPts val="0"/>
              </a:spcBef>
              <a:spcAft>
                <a:spcPts val="0"/>
              </a:spcAft>
            </a:pPr>
            <a:r>
              <a:rPr lang="en-US" sz="1100" b="1" i="1" dirty="0">
                <a:latin typeface="Arial" panose="020B0604020202020204" pitchFamily="34" charset="0"/>
                <a:cs typeface="Arial" panose="020B0604020202020204" pitchFamily="34" charset="0"/>
              </a:rPr>
              <a:t>Grand Rounds are designed for physicians, residents and medical students and are available to other health care professionals with an interest in the program being presented.</a:t>
            </a:r>
          </a:p>
          <a:p>
            <a:pPr marL="0" indent="0" algn="ctr">
              <a:lnSpc>
                <a:spcPct val="100000"/>
              </a:lnSpc>
              <a:spcBef>
                <a:spcPts val="0"/>
              </a:spcBef>
              <a:buNone/>
            </a:pPr>
            <a:endParaRPr lang="en-US" sz="11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1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1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200" b="1" i="1" dirty="0">
              <a:latin typeface="Arial" panose="020B0604020202020204" pitchFamily="34" charset="0"/>
              <a:cs typeface="Arial" panose="020B0604020202020204" pitchFamily="34" charset="0"/>
            </a:endParaRPr>
          </a:p>
          <a:p>
            <a:endParaRPr lang="en-US" sz="1200" dirty="0">
              <a:effectLst/>
              <a:latin typeface="Calibri" panose="020F0502020204030204" pitchFamily="34" charset="0"/>
              <a:ea typeface="Calibri" panose="020F0502020204030204" pitchFamily="34" charset="0"/>
            </a:endParaRPr>
          </a:p>
          <a:p>
            <a:endParaRPr lang="en-US" sz="1200" dirty="0"/>
          </a:p>
          <a:p>
            <a:endParaRPr lang="en-US" sz="1600" dirty="0"/>
          </a:p>
        </p:txBody>
      </p:sp>
      <p:sp>
        <p:nvSpPr>
          <p:cNvPr id="6" name="Rectangle 5">
            <a:extLst>
              <a:ext uri="{FF2B5EF4-FFF2-40B4-BE49-F238E27FC236}">
                <a16:creationId xmlns:a16="http://schemas.microsoft.com/office/drawing/2014/main" id="{6732689E-EC87-489D-90A9-8913C006C145}"/>
              </a:ext>
            </a:extLst>
          </p:cNvPr>
          <p:cNvSpPr/>
          <p:nvPr/>
        </p:nvSpPr>
        <p:spPr>
          <a:xfrm>
            <a:off x="226606" y="8458200"/>
            <a:ext cx="7057055" cy="1261884"/>
          </a:xfrm>
          <a:prstGeom prst="rect">
            <a:avLst/>
          </a:prstGeom>
        </p:spPr>
        <p:txBody>
          <a:bodyPr wrap="square">
            <a:spAutoFit/>
          </a:bodyPr>
          <a:lstStyle/>
          <a:p>
            <a:pPr algn="ctr"/>
            <a:endParaRPr lang="en-US" sz="900" b="1" dirty="0">
              <a:latin typeface="MinionPro-Bold"/>
            </a:endParaRPr>
          </a:p>
          <a:p>
            <a:pPr algn="ctr"/>
            <a:r>
              <a:rPr lang="en-US" sz="1200" b="1" dirty="0">
                <a:latin typeface="Arial" panose="020B0604020202020204" pitchFamily="34" charset="0"/>
                <a:cs typeface="Arial" panose="020B0604020202020204" pitchFamily="34" charset="0"/>
              </a:rPr>
              <a:t>ABIM MOC Credit</a:t>
            </a:r>
          </a:p>
          <a:p>
            <a:r>
              <a:rPr lang="en-US" sz="1050" dirty="0">
                <a:latin typeface="Arial" panose="020B0604020202020204" pitchFamily="34" charset="0"/>
                <a:cs typeface="Arial" panose="020B0604020202020204" pitchFamily="34" charset="0"/>
              </a:rPr>
              <a:t>Successful completion of this CME activity, which includes participation in the evaluation component, enables the participant to earn up to one (1) MOC point 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p:txBody>
      </p:sp>
      <p:pic>
        <p:nvPicPr>
          <p:cNvPr id="7" name="Picture 6">
            <a:extLst>
              <a:ext uri="{FF2B5EF4-FFF2-40B4-BE49-F238E27FC236}">
                <a16:creationId xmlns:a16="http://schemas.microsoft.com/office/drawing/2014/main" id="{96E9620A-DFD0-40FA-A039-4D6BFC5675B5}"/>
              </a:ext>
            </a:extLst>
          </p:cNvPr>
          <p:cNvPicPr>
            <a:picLocks noChangeAspect="1"/>
          </p:cNvPicPr>
          <p:nvPr/>
        </p:nvPicPr>
        <p:blipFill>
          <a:blip r:embed="rId5"/>
          <a:stretch>
            <a:fillRect/>
          </a:stretch>
        </p:blipFill>
        <p:spPr>
          <a:xfrm>
            <a:off x="488739" y="8500298"/>
            <a:ext cx="1316182" cy="336615"/>
          </a:xfrm>
          <a:prstGeom prst="rect">
            <a:avLst/>
          </a:prstGeom>
        </p:spPr>
      </p:pic>
      <p:sp>
        <p:nvSpPr>
          <p:cNvPr id="8" name="Rectangle 7">
            <a:extLst>
              <a:ext uri="{FF2B5EF4-FFF2-40B4-BE49-F238E27FC236}">
                <a16:creationId xmlns:a16="http://schemas.microsoft.com/office/drawing/2014/main" id="{D4F5D581-15B2-463A-AAC9-01ECD1F771F7}"/>
              </a:ext>
            </a:extLst>
          </p:cNvPr>
          <p:cNvSpPr/>
          <p:nvPr/>
        </p:nvSpPr>
        <p:spPr>
          <a:xfrm>
            <a:off x="329512" y="7274488"/>
            <a:ext cx="7083425" cy="120041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nSpc>
                <a:spcPct val="100000"/>
              </a:lnSpc>
              <a:spcBef>
                <a:spcPts val="0"/>
              </a:spcBef>
              <a:buNone/>
            </a:pPr>
            <a:r>
              <a:rPr lang="en-US" sz="1100" dirty="0">
                <a:solidFill>
                  <a:schemeClr val="tx1"/>
                </a:solidFill>
                <a:latin typeface="Arial" panose="020B0604020202020204" pitchFamily="34" charset="0"/>
                <a:cs typeface="Arial" panose="020B0604020202020204" pitchFamily="34" charset="0"/>
              </a:rPr>
              <a:t>The University of Texas Health Science Center at Tyler is accredited by the Texas Medical Association to provide continuing medical education for physicians.</a:t>
            </a:r>
          </a:p>
          <a:p>
            <a:pPr marL="0" indent="0">
              <a:lnSpc>
                <a:spcPct val="100000"/>
              </a:lnSpc>
              <a:spcBef>
                <a:spcPts val="0"/>
              </a:spcBef>
              <a:buNone/>
            </a:pPr>
            <a:endParaRPr lang="en-US" sz="800" dirty="0">
              <a:solidFill>
                <a:schemeClr val="tx1"/>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1100" dirty="0">
                <a:solidFill>
                  <a:schemeClr val="tx1"/>
                </a:solidFill>
                <a:latin typeface="Arial" panose="020B0604020202020204" pitchFamily="34" charset="0"/>
                <a:cs typeface="Arial" panose="020B0604020202020204" pitchFamily="34" charset="0"/>
              </a:rPr>
              <a:t>The University of Texas Health Science Center at Tyler designates this live educational activity for a maximum of  </a:t>
            </a:r>
            <a:r>
              <a:rPr lang="en-US" sz="1100" b="1" i="1" u="sng" dirty="0">
                <a:solidFill>
                  <a:schemeClr val="tx1"/>
                </a:solidFill>
                <a:latin typeface="Arial" panose="020B0604020202020204" pitchFamily="34" charset="0"/>
                <a:cs typeface="Arial" panose="020B0604020202020204" pitchFamily="34" charset="0"/>
              </a:rPr>
              <a:t>1 .0 AMA PRA Category 1 credit</a:t>
            </a:r>
            <a:r>
              <a:rPr lang="en-US" sz="1100" b="1" i="1" dirty="0">
                <a:solidFill>
                  <a:schemeClr val="tx1"/>
                </a:solidFill>
                <a:latin typeface="Arial" panose="020B0604020202020204" pitchFamily="34" charset="0"/>
                <a:cs typeface="Arial" panose="020B0604020202020204" pitchFamily="34" charset="0"/>
              </a:rPr>
              <a:t> </a:t>
            </a:r>
            <a:r>
              <a:rPr lang="en-US" sz="1100" baseline="30000" dirty="0">
                <a:solidFill>
                  <a:schemeClr val="tx1"/>
                </a:solidFill>
                <a:latin typeface="Arial" panose="020B0604020202020204" pitchFamily="34" charset="0"/>
                <a:cs typeface="Arial" panose="020B0604020202020204" pitchFamily="34" charset="0"/>
              </a:rPr>
              <a:t>TM</a:t>
            </a:r>
            <a:r>
              <a:rPr lang="en-US" sz="1100" dirty="0">
                <a:solidFill>
                  <a:schemeClr val="tx1"/>
                </a:solidFill>
                <a:latin typeface="Arial" panose="020B0604020202020204" pitchFamily="34" charset="0"/>
                <a:cs typeface="Arial" panose="020B0604020202020204" pitchFamily="34" charset="0"/>
              </a:rPr>
              <a:t>. Participants should only claim credit commensurate with the extent of their participation  in the activity.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3172</TotalTime>
  <Words>346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MinionPro-Bold</vt:lpstr>
      <vt:lpstr>Segoe UI</vt:lpstr>
      <vt:lpstr>Segoe UI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Scheer</dc:creator>
  <cp:lastModifiedBy>Hukill, Angela</cp:lastModifiedBy>
  <cp:revision>25</cp:revision>
  <cp:lastPrinted>2022-02-11T16:20:24Z</cp:lastPrinted>
  <dcterms:created xsi:type="dcterms:W3CDTF">2021-09-01T20:03:20Z</dcterms:created>
  <dcterms:modified xsi:type="dcterms:W3CDTF">2022-08-16T13:17:45Z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2021-09-01T00:00:00Z</vt:filetime>
  </property>
  <property fmtid="{D5CDD505-2E9C-101B-9397-08002B2CF9AE}" pid="3" name="Creator">
    <vt:lpwstr>Adobe InDesign 16.0 (Macintosh)</vt:lpwstr>
  </property>
  <property fmtid="{D5CDD505-2E9C-101B-9397-08002B2CF9AE}" pid="4" name="LastSaved">
    <vt:filetime>2021-09-01T00:00:00Z</vt:filetime>
  </property>
</Properties>
</file>